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0" r:id="rId4"/>
    <p:sldMasterId id="2147483683" r:id="rId5"/>
    <p:sldMasterId id="2147483695" r:id="rId6"/>
  </p:sldMasterIdLst>
  <p:notesMasterIdLst>
    <p:notesMasterId r:id="rId24"/>
  </p:notesMasterIdLst>
  <p:sldIdLst>
    <p:sldId id="330" r:id="rId7"/>
    <p:sldId id="404" r:id="rId8"/>
    <p:sldId id="504" r:id="rId9"/>
    <p:sldId id="511" r:id="rId10"/>
    <p:sldId id="506" r:id="rId11"/>
    <p:sldId id="505" r:id="rId12"/>
    <p:sldId id="507" r:id="rId13"/>
    <p:sldId id="509" r:id="rId14"/>
    <p:sldId id="508" r:id="rId15"/>
    <p:sldId id="512" r:id="rId16"/>
    <p:sldId id="510" r:id="rId17"/>
    <p:sldId id="407" r:id="rId18"/>
    <p:sldId id="503" r:id="rId19"/>
    <p:sldId id="372" r:id="rId20"/>
    <p:sldId id="417" r:id="rId21"/>
    <p:sldId id="413" r:id="rId22"/>
    <p:sldId id="411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73" userDrawn="1">
          <p15:clr>
            <a:srgbClr val="A4A3A4"/>
          </p15:clr>
        </p15:guide>
        <p15:guide id="2" pos="2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7934B"/>
    <a:srgbClr val="857437"/>
    <a:srgbClr val="262626"/>
    <a:srgbClr val="EEB2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712" autoAdjust="0"/>
    <p:restoredTop sz="84752" autoAdjust="0"/>
  </p:normalViewPr>
  <p:slideViewPr>
    <p:cSldViewPr snapToGrid="0" snapToObjects="1">
      <p:cViewPr varScale="1">
        <p:scale>
          <a:sx n="103" d="100"/>
          <a:sy n="103" d="100"/>
        </p:scale>
        <p:origin x="952" y="168"/>
      </p:cViewPr>
      <p:guideLst>
        <p:guide orient="horz" pos="773"/>
        <p:guide pos="24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notesMaster" Target="notesMasters/notesMaster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tableStyles" Target="tableStyle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theme" Target="theme/theme1.xml"/></Relationships>
</file>

<file path=ppt/media/image1.jpg>
</file>

<file path=ppt/media/image2.jpg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9F975A-ECAD-2E4D-946C-AE407A24D66F}" type="datetimeFigureOut">
              <a:rPr lang="en-US" smtClean="0"/>
              <a:t>1/13/26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FBC151-D56C-0949-9E71-58A6BB472E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8934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FBC151-D56C-0949-9E71-58A6BB472EB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8613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50F50F-50BD-903D-7B79-888F6DFD74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65BC5F8-A21D-EA58-8AD0-C2DC42754B1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1936A1B-D2E7-FD39-667B-3C1FADF58E1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142BBC-140F-CED3-AA49-9746F0BE83E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FBC151-D56C-0949-9E71-58A6BB472EB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7729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0FBC151-D56C-0949-9E71-58A6BB472EB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601246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FBC151-D56C-0949-9E71-58A6BB472EB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6897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FBC151-D56C-0949-9E71-58A6BB472EB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6015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FBC151-D56C-0949-9E71-58A6BB472EB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9324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18929" y="3793068"/>
            <a:ext cx="6795913" cy="16848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ts val="3600"/>
              </a:lnSpc>
              <a:buNone/>
              <a:defRPr sz="3000" b="0" cap="none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Roboto Condensed Light" pitchFamily="2" charset="0"/>
                <a:ea typeface="Roboto Condensed Light" pitchFamily="2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17EE9D9-49A7-AE42-84D1-352EBEE407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18930" y="333633"/>
            <a:ext cx="6795913" cy="3459435"/>
          </a:xfrm>
          <a:prstGeom prst="rect">
            <a:avLst/>
          </a:prstGeom>
        </p:spPr>
        <p:txBody>
          <a:bodyPr anchor="b" anchorCtr="0">
            <a:normAutofit/>
          </a:bodyPr>
          <a:lstStyle>
            <a:lvl1pPr algn="l">
              <a:lnSpc>
                <a:spcPts val="4800"/>
              </a:lnSpc>
              <a:defRPr sz="4200" b="1" cap="none" spc="0" baseline="0">
                <a:solidFill>
                  <a:srgbClr val="A7934B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27251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886C1-1209-CD40-86E4-C72B7974B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57BF9-8D1A-FD41-A037-BF729754D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231DA-AB5C-C240-9332-9CC3D46A8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1/13/26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7AB74-A3C5-CF45-A5A3-124A94D1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83F40-6572-9341-AE1A-0342450A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6387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DA8079-4F60-D34B-96A4-C32E3C6A4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1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213FC5-8FDB-D640-8F18-46D09DD7F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81001" y="365125"/>
            <a:ext cx="8801100" cy="5811838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9F9D1-30A5-3C44-9E01-F570121CC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1/13/26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C5DF8-E50D-1745-97C5-A23C0E511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D20E1-9670-8A49-9442-60CC2307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614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1/13/26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121423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5615353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215483"/>
            <a:ext cx="5613400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1/13/26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52637-104D-064E-9B91-0BC72B6E1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2609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235113"/>
            <a:ext cx="561763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2078657"/>
            <a:ext cx="5617633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35113"/>
            <a:ext cx="56388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78657"/>
            <a:ext cx="5638800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1/13/26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E79E3B-E843-6343-9ECC-916F6A2E3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366059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B5170-396F-CE4F-A0AB-300CE9708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A6F2CA-2DD1-AF41-91EF-4D055700C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1/13/26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635E81-A1AE-8442-89DE-148AC4FCD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7583BD-E195-8D45-B88C-3F15BB700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8379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1/13/26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02ABE-49F8-8E43-8B96-1F432917E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7854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1/13/26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ABCA5-3B76-9E47-892E-A475FC83C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5476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1/13/26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10CDF-1139-2249-8F5E-3E7043CC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811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886C1-1209-CD40-86E4-C72B7974B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57BF9-8D1A-FD41-A037-BF729754D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231DA-AB5C-C240-9332-9CC3D46A8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1/13/26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7AB74-A3C5-CF45-A5A3-124A94D1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83F40-6572-9341-AE1A-0342450A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4615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1/13/26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27876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DA8079-4F60-D34B-96A4-C32E3C6A4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1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213FC5-8FDB-D640-8F18-46D09DD7F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81001" y="365125"/>
            <a:ext cx="8801100" cy="5811838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9F9D1-30A5-3C44-9E01-F570121CC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1/13/26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C5DF8-E50D-1745-97C5-A23C0E511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D20E1-9670-8A49-9442-60CC2307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465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1/13/26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71505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5615353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215483"/>
            <a:ext cx="5613400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1/13/26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52637-104D-064E-9B91-0BC72B6E1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298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235113"/>
            <a:ext cx="561763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2078657"/>
            <a:ext cx="5617633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35113"/>
            <a:ext cx="56388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78657"/>
            <a:ext cx="5638800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1/13/26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E79E3B-E843-6343-9ECC-916F6A2E3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046095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B5170-396F-CE4F-A0AB-300CE9708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A6F2CA-2DD1-AF41-91EF-4D055700C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1/13/26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635E81-A1AE-8442-89DE-148AC4FCD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7583BD-E195-8D45-B88C-3F15BB700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6208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1/13/26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02ABE-49F8-8E43-8B96-1F432917E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501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1/13/26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ABCA5-3B76-9E47-892E-A475FC83C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491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1/13/26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10CDF-1139-2249-8F5E-3E7043CC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4504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image" Target="../media/image2.jpg"/><Relationship Id="rId5" Type="http://schemas.openxmlformats.org/officeDocument/2006/relationships/slideLayout" Target="../slideLayouts/slideLayout7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image" Target="../media/image3.jpg"/><Relationship Id="rId5" Type="http://schemas.openxmlformats.org/officeDocument/2006/relationships/slideLayout" Target="../slideLayouts/slideLayout16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2981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718" r:id="rId2"/>
  </p:sldLayoutIdLst>
  <p:txStyles>
    <p:titleStyle>
      <a:lvl1pPr algn="l" defTabSz="342900" rtl="0" eaLnBrk="1" latinLnBrk="0" hangingPunct="1">
        <a:spcBef>
          <a:spcPct val="0"/>
        </a:spcBef>
        <a:buNone/>
        <a:defRPr sz="3600" b="1" kern="1200">
          <a:solidFill>
            <a:srgbClr val="857437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215484"/>
            <a:ext cx="11430000" cy="45963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6554A5-B4DD-7045-B047-B7DA6D1E70A4}" type="datetimeFigureOut">
              <a:rPr lang="en-US" smtClean="0"/>
              <a:t>1/13/26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B8B9A-12D6-EA40-AB29-6918054B5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6154" y="5811839"/>
            <a:ext cx="5941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78206-0642-9F48-9727-6B519CB285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032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A7934B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215484"/>
            <a:ext cx="11430000" cy="45963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6554A5-B4DD-7045-B047-B7DA6D1E70A4}" type="datetimeFigureOut">
              <a:rPr lang="en-US" smtClean="0"/>
              <a:t>1/13/26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B8B9A-12D6-EA40-AB29-6918054B5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6154" y="5811839"/>
            <a:ext cx="5941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78206-0642-9F48-9727-6B519CB285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0410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cse6040.gatech.edu/active/Guides/honorlock_side_angle_setup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cse6040.gatech.edu/active/Assignments%20%2B%20Exams/Exam%20Information/1_exam_rules_policies/#ai-usage-policy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t-cse-6040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cse6040.gatech.edu/active/Syllabus/" TargetMode="Externa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se6040.gatech.edu/active/Logistics/1_intro_and_platforms/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cse6040.gatech.edu/active/Assignments%20%2B%20Exams/Exam%20Information/1_exam_rules_policies/#ai-usage-policy" TargetMode="External"/><Relationship Id="rId2" Type="http://schemas.openxmlformats.org/officeDocument/2006/relationships/hyperlink" Target="https://cse6040.gatech.edu/active/Assignments%20%2B%20Exams/Exam%20Information/1_exam_rules_policies/" TargetMode="Externa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E95FB-AFDA-C24E-BDC1-87184FFF62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63197" y="1854074"/>
            <a:ext cx="6975413" cy="2693649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r>
              <a:rPr lang="en-US" dirty="0">
                <a:latin typeface="Helvetica" pitchFamily="2" charset="0"/>
                <a:cs typeface="Calibri" panose="020F0502020204030204" pitchFamily="34" charset="0"/>
              </a:rPr>
              <a:t>CSE 6040/x</a:t>
            </a:r>
            <a:br>
              <a:rPr lang="en-US" dirty="0">
                <a:latin typeface="Helvetica" pitchFamily="2" charset="0"/>
                <a:cs typeface="Calibri" panose="020F0502020204030204" pitchFamily="34" charset="0"/>
              </a:rPr>
            </a:br>
            <a:r>
              <a:rPr lang="en-US" dirty="0">
                <a:latin typeface="Helvetica" pitchFamily="2" charset="0"/>
                <a:cs typeface="Calibri" panose="020F0502020204030204" pitchFamily="34" charset="0"/>
              </a:rPr>
              <a:t>Course Introduction Session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E66134-3B68-CA46-9583-81F439EB81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18929" y="4976602"/>
            <a:ext cx="6795913" cy="966998"/>
          </a:xfrm>
        </p:spPr>
        <p:txBody>
          <a:bodyPr/>
          <a:lstStyle/>
          <a:p>
            <a:r>
              <a:rPr lang="en-US" dirty="0">
                <a:latin typeface="Helvetica Light" panose="020B0403020202020204" pitchFamily="34" charset="0"/>
              </a:rPr>
              <a:t>First Tuesday of the Course</a:t>
            </a:r>
          </a:p>
          <a:p>
            <a:r>
              <a:rPr lang="en-US" sz="2000" dirty="0">
                <a:latin typeface="Helvetica Light" panose="020B0403020202020204" pitchFamily="34" charset="0"/>
              </a:rPr>
              <a:t>Draft version: 1/13 (will provide final update after session)</a:t>
            </a:r>
            <a:endParaRPr lang="en-US" dirty="0">
              <a:latin typeface="Helvetica Light" panose="020B04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58083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D14264-BB89-900C-0A62-851297792F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1DF5BB-99DB-22FA-8227-F693B41FC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581331"/>
          </a:xfrm>
        </p:spPr>
        <p:txBody>
          <a:bodyPr>
            <a:normAutofit fontScale="90000"/>
          </a:bodyPr>
          <a:lstStyle/>
          <a:p>
            <a:r>
              <a:rPr lang="en-US" dirty="0"/>
              <a:t>Exam Rule Callouts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60DD65-77A4-E29E-EDB1-94386F7670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851647"/>
            <a:ext cx="11430000" cy="5805631"/>
          </a:xfrm>
        </p:spPr>
        <p:txBody>
          <a:bodyPr>
            <a:normAutofit/>
          </a:bodyPr>
          <a:lstStyle/>
          <a:p>
            <a:r>
              <a:rPr lang="en-US" sz="3600" dirty="0"/>
              <a:t>Side-angle camera is required</a:t>
            </a:r>
          </a:p>
          <a:p>
            <a:pPr lvl="1"/>
            <a:r>
              <a:rPr lang="en-US" sz="3200" dirty="0"/>
              <a:t>Guide and rules posted on website: </a:t>
            </a:r>
            <a:r>
              <a:rPr lang="en-US" sz="2200" dirty="0">
                <a:hlinkClick r:id="rId3"/>
              </a:rPr>
              <a:t>Guides/</a:t>
            </a:r>
            <a:r>
              <a:rPr lang="en-US" sz="2200" dirty="0" err="1">
                <a:hlinkClick r:id="rId3"/>
              </a:rPr>
              <a:t>honorlock_side_angle_setup</a:t>
            </a:r>
            <a:r>
              <a:rPr lang="en-US" sz="2200" dirty="0">
                <a:hlinkClick r:id="rId3"/>
              </a:rPr>
              <a:t>/</a:t>
            </a:r>
            <a:endParaRPr lang="en-US" sz="2200" dirty="0">
              <a:highlight>
                <a:srgbClr val="FFFF00"/>
              </a:highlight>
            </a:endParaRPr>
          </a:p>
          <a:p>
            <a:pPr lvl="1"/>
            <a:r>
              <a:rPr lang="en-US" sz="3200" dirty="0"/>
              <a:t>This requires you to use an </a:t>
            </a:r>
            <a:r>
              <a:rPr lang="en-US" sz="3200" dirty="0" err="1"/>
              <a:t>iphone</a:t>
            </a:r>
            <a:r>
              <a:rPr lang="en-US" sz="3200" dirty="0"/>
              <a:t> or Android phone, but we’d </a:t>
            </a:r>
            <a:r>
              <a:rPr lang="en-US" sz="3200" u="sng" dirty="0"/>
              <a:t>recommend using an external webcam if possible.</a:t>
            </a:r>
          </a:p>
          <a:p>
            <a:pPr lvl="1"/>
            <a:r>
              <a:rPr lang="en-US" sz="3200" dirty="0"/>
              <a:t>Your camera must show your entire work area</a:t>
            </a:r>
          </a:p>
          <a:p>
            <a:r>
              <a:rPr lang="en-US" sz="3600" dirty="0"/>
              <a:t>Copy/Paste is prohibited</a:t>
            </a:r>
          </a:p>
          <a:p>
            <a:pPr lvl="1"/>
            <a:r>
              <a:rPr lang="en-US" sz="3200" dirty="0"/>
              <a:t>All forms of it, no “work arounds” are permitted</a:t>
            </a:r>
          </a:p>
          <a:p>
            <a:r>
              <a:rPr lang="en-US" sz="3600" dirty="0"/>
              <a:t>Review </a:t>
            </a:r>
            <a:r>
              <a:rPr lang="en-US" sz="3600" dirty="0">
                <a:hlinkClick r:id="rId4"/>
              </a:rPr>
              <a:t>AI search policy</a:t>
            </a:r>
            <a:endParaRPr lang="en-US" sz="3600" dirty="0"/>
          </a:p>
          <a:p>
            <a:pPr lvl="1"/>
            <a:r>
              <a:rPr lang="en-US" sz="2800" dirty="0"/>
              <a:t>Be familiar with it, you will still want to use Google during exams.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8346249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C4ED203-C813-0BF0-E42C-9473811C2AB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Bootcamp Introduction</a:t>
            </a:r>
          </a:p>
        </p:txBody>
      </p:sp>
    </p:spTree>
    <p:extLst>
      <p:ext uri="{BB962C8B-B14F-4D97-AF65-F5344CB8AC3E}">
        <p14:creationId xmlns:p14="http://schemas.microsoft.com/office/powerpoint/2010/main" val="12077111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26693-F096-5F48-A65C-30A043003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581331"/>
          </a:xfrm>
        </p:spPr>
        <p:txBody>
          <a:bodyPr>
            <a:normAutofit fontScale="90000"/>
          </a:bodyPr>
          <a:lstStyle/>
          <a:p>
            <a:r>
              <a:rPr lang="en-US" dirty="0"/>
              <a:t>Bootcamp Purpose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1F800-14D8-AB4C-8C93-3A216CD7E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010653"/>
            <a:ext cx="11430000" cy="5646625"/>
          </a:xfrm>
        </p:spPr>
        <p:txBody>
          <a:bodyPr>
            <a:normAutofit fontScale="92500"/>
          </a:bodyPr>
          <a:lstStyle/>
          <a:p>
            <a:r>
              <a:rPr lang="en-US" sz="3600" b="1" dirty="0">
                <a:highlight>
                  <a:srgbClr val="FFFF00"/>
                </a:highlight>
              </a:rPr>
              <a:t>All Bootcamp sessions and materials are OPTIONAL, at each student’s discretion. </a:t>
            </a:r>
          </a:p>
          <a:p>
            <a:pPr lvl="1"/>
            <a:r>
              <a:rPr lang="en-US" sz="3200" b="1" dirty="0">
                <a:highlight>
                  <a:srgbClr val="FFFF00"/>
                </a:highlight>
              </a:rPr>
              <a:t>There is no requirement to attend any sessions or watch any of the posted videos.</a:t>
            </a:r>
          </a:p>
          <a:p>
            <a:r>
              <a:rPr lang="en-US" sz="3600" dirty="0"/>
              <a:t>Intended for students who may not have a rigorous programming background.</a:t>
            </a:r>
          </a:p>
          <a:p>
            <a:r>
              <a:rPr lang="en-US" sz="3600" dirty="0"/>
              <a:t>NOT to help with specific homework notebook problems. </a:t>
            </a:r>
          </a:p>
          <a:p>
            <a:pPr lvl="1"/>
            <a:r>
              <a:rPr lang="en-US" sz="3200" dirty="0"/>
              <a:t>Piazza and the Notebook Office Hours sessions (on Thursdays) are for that.</a:t>
            </a:r>
          </a:p>
          <a:p>
            <a:r>
              <a:rPr lang="en-US" sz="3600" dirty="0"/>
              <a:t>Bottom line, the Bootcamp is designed to help students be successful on the course exams.</a:t>
            </a:r>
          </a:p>
          <a:p>
            <a:endParaRPr lang="en-US" sz="3600" dirty="0"/>
          </a:p>
          <a:p>
            <a:endParaRPr lang="en-US" sz="36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78505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26693-F096-5F48-A65C-30A043003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3"/>
            <a:ext cx="11430000" cy="488209"/>
          </a:xfrm>
        </p:spPr>
        <p:txBody>
          <a:bodyPr>
            <a:normAutofit fontScale="90000"/>
          </a:bodyPr>
          <a:lstStyle/>
          <a:p>
            <a:r>
              <a:rPr lang="en-US" dirty="0"/>
              <a:t>Bootcamp Intro 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1F800-14D8-AB4C-8C93-3A216CD7E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688933"/>
            <a:ext cx="11430000" cy="561633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Bootcamp format – videos and live sessions.</a:t>
            </a:r>
          </a:p>
          <a:p>
            <a:pPr lvl="1"/>
            <a:r>
              <a:rPr lang="en-US" sz="28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Live sessions are “long form lectures”.</a:t>
            </a:r>
          </a:p>
          <a:p>
            <a:pPr lvl="1"/>
            <a:r>
              <a:rPr lang="en-US" sz="28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Similar to in person lecture classes.</a:t>
            </a:r>
          </a:p>
          <a:p>
            <a:r>
              <a:rPr lang="en-US" sz="32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4 Bootcamp Instructors – Rotating teaching.</a:t>
            </a:r>
          </a:p>
          <a:p>
            <a:r>
              <a:rPr lang="en-US" sz="32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Bootcamp Topics Address:</a:t>
            </a:r>
          </a:p>
          <a:p>
            <a:pPr lvl="1"/>
            <a:r>
              <a:rPr lang="en-US" sz="28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Content that is not part of the formal class materials (in Canvas/edX).</a:t>
            </a:r>
          </a:p>
          <a:p>
            <a:pPr lvl="1"/>
            <a:r>
              <a:rPr lang="en-US" sz="28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Identified skill gaps for many students during the test taking experience.</a:t>
            </a:r>
          </a:p>
          <a:p>
            <a:pPr lvl="1"/>
            <a:r>
              <a:rPr lang="en-US" sz="28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Topics that are (historically) covered on the exams (When you look at prior semester exams, you will see these topics).</a:t>
            </a:r>
          </a:p>
          <a:p>
            <a:pPr lvl="1"/>
            <a:r>
              <a:rPr lang="en-US" sz="2800" dirty="0">
                <a:latin typeface="Helvetica Neue"/>
                <a:ea typeface="Helvetica Neue" panose="02000503000000020004" pitchFamily="2" charset="0"/>
                <a:cs typeface="Helvetica Neue" panose="02000503000000020004" pitchFamily="2" charset="0"/>
              </a:rPr>
              <a:t>But we are NOT TEACHING THE UPCOMING TESTS!!!</a:t>
            </a:r>
          </a:p>
        </p:txBody>
      </p:sp>
    </p:spTree>
    <p:extLst>
      <p:ext uri="{BB962C8B-B14F-4D97-AF65-F5344CB8AC3E}">
        <p14:creationId xmlns:p14="http://schemas.microsoft.com/office/powerpoint/2010/main" val="275258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26693-F096-5F48-A65C-30A043003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3"/>
            <a:ext cx="11430000" cy="548578"/>
          </a:xfrm>
        </p:spPr>
        <p:txBody>
          <a:bodyPr>
            <a:normAutofit fontScale="90000"/>
          </a:bodyPr>
          <a:lstStyle/>
          <a:p>
            <a:r>
              <a:rPr lang="en-US" dirty="0"/>
              <a:t>Bootcamp Conduct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1F800-14D8-AB4C-8C93-3A216CD7E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854241"/>
            <a:ext cx="11430000" cy="5803035"/>
          </a:xfrm>
        </p:spPr>
        <p:txBody>
          <a:bodyPr>
            <a:normAutofit/>
          </a:bodyPr>
          <a:lstStyle/>
          <a:p>
            <a:r>
              <a:rPr lang="en-US" sz="3600" dirty="0"/>
              <a:t>Bootcamp schedules and session topics are on the bootcamp information page, linked from the course web site.</a:t>
            </a:r>
          </a:p>
          <a:p>
            <a:r>
              <a:rPr lang="en-US" sz="3600" dirty="0"/>
              <a:t>Any required announcements will be posted in the Bootcamp pinned Piazza post (both OMSA and VMM).</a:t>
            </a:r>
          </a:p>
          <a:p>
            <a:r>
              <a:rPr lang="en-US" sz="3600" dirty="0"/>
              <a:t>Zoom link for all Bootcamp sessions is posted in the O/MSA Piazza post, for the Bootcamp. </a:t>
            </a:r>
          </a:p>
          <a:p>
            <a:r>
              <a:rPr lang="en-US" sz="3600" dirty="0"/>
              <a:t>The live Bootcamp sessions are only available for the O/MSA students.</a:t>
            </a:r>
          </a:p>
          <a:p>
            <a:endParaRPr lang="en-US" sz="3600" dirty="0"/>
          </a:p>
          <a:p>
            <a:endParaRPr lang="en-US" sz="3600" dirty="0"/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5078516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26693-F096-5F48-A65C-30A043003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3"/>
            <a:ext cx="11430000" cy="548578"/>
          </a:xfrm>
        </p:spPr>
        <p:txBody>
          <a:bodyPr>
            <a:normAutofit fontScale="90000"/>
          </a:bodyPr>
          <a:lstStyle/>
          <a:p>
            <a:r>
              <a:rPr lang="en-US" dirty="0"/>
              <a:t>Bootcamp Conduct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1F800-14D8-AB4C-8C93-3A216CD7E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854241"/>
            <a:ext cx="11430000" cy="5803035"/>
          </a:xfrm>
        </p:spPr>
        <p:txBody>
          <a:bodyPr>
            <a:normAutofit/>
          </a:bodyPr>
          <a:lstStyle/>
          <a:p>
            <a:r>
              <a:rPr lang="en-US" sz="3600" dirty="0"/>
              <a:t>All Bootcamp sessions will be recorded, with the videos posted on Piazza, for students who are not able to attend the live sessions. The recordings will be posted in both O/MSA and VMM Piazzas.</a:t>
            </a:r>
          </a:p>
          <a:p>
            <a:pPr lvl="1"/>
            <a:r>
              <a:rPr lang="en-US" sz="2800" dirty="0"/>
              <a:t>The video for each session will be posted within 24 hours of the session end.</a:t>
            </a:r>
          </a:p>
          <a:p>
            <a:pPr lvl="1"/>
            <a:r>
              <a:rPr lang="en-US" sz="2800" dirty="0"/>
              <a:t>For VMM, we must ensure that all personally-identifiable information (FERPA) has been removed or obscured, so posting there may take an extra day.</a:t>
            </a:r>
          </a:p>
        </p:txBody>
      </p:sp>
    </p:spTree>
    <p:extLst>
      <p:ext uri="{BB962C8B-B14F-4D97-AF65-F5344CB8AC3E}">
        <p14:creationId xmlns:p14="http://schemas.microsoft.com/office/powerpoint/2010/main" val="16131006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26693-F096-5F48-A65C-30A043003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581331"/>
          </a:xfrm>
        </p:spPr>
        <p:txBody>
          <a:bodyPr>
            <a:normAutofit fontScale="90000"/>
          </a:bodyPr>
          <a:lstStyle/>
          <a:p>
            <a:r>
              <a:rPr lang="en-US" dirty="0"/>
              <a:t>Should I Attend the Bootcamp?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1F800-14D8-AB4C-8C93-3A216CD7E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782053"/>
            <a:ext cx="11430000" cy="5523213"/>
          </a:xfrm>
        </p:spPr>
        <p:txBody>
          <a:bodyPr>
            <a:normAutofit/>
          </a:bodyPr>
          <a:lstStyle/>
          <a:p>
            <a:r>
              <a:rPr lang="en-US" sz="3200" dirty="0"/>
              <a:t>Each student must decide for themselves whether attending the Bootcamp would be helpful for them.</a:t>
            </a:r>
          </a:p>
          <a:p>
            <a:r>
              <a:rPr lang="en-US" sz="3200" dirty="0"/>
              <a:t>We have provided a </a:t>
            </a:r>
            <a:r>
              <a:rPr lang="en-US" sz="3200" b="1" dirty="0">
                <a:highlight>
                  <a:srgbClr val="FFFF00"/>
                </a:highlight>
              </a:rPr>
              <a:t>self assessment notebook</a:t>
            </a:r>
            <a:r>
              <a:rPr lang="en-US" sz="3200" dirty="0"/>
              <a:t>, to help the students with this decision. </a:t>
            </a:r>
          </a:p>
          <a:p>
            <a:r>
              <a:rPr lang="en-US" sz="3200" dirty="0"/>
              <a:t>The notebook has both a version for students to write their own code in, and a solution version.</a:t>
            </a:r>
          </a:p>
          <a:p>
            <a:r>
              <a:rPr lang="en-US" sz="3200" dirty="0"/>
              <a:t>The links for the self assessment notebook versions are in the bootcamp information page, linked to on the course web site.</a:t>
            </a:r>
          </a:p>
          <a:p>
            <a:r>
              <a:rPr lang="en-US" sz="3200" dirty="0"/>
              <a:t>The self assessment notebook is OPTIONAL and is NOT GRADED.</a:t>
            </a:r>
          </a:p>
        </p:txBody>
      </p:sp>
    </p:spTree>
    <p:extLst>
      <p:ext uri="{BB962C8B-B14F-4D97-AF65-F5344CB8AC3E}">
        <p14:creationId xmlns:p14="http://schemas.microsoft.com/office/powerpoint/2010/main" val="36162021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26693-F096-5F48-A65C-30A043003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3"/>
            <a:ext cx="11430000" cy="548578"/>
          </a:xfrm>
        </p:spPr>
        <p:txBody>
          <a:bodyPr>
            <a:normAutofit fontScale="90000"/>
          </a:bodyPr>
          <a:lstStyle/>
          <a:p>
            <a:r>
              <a:rPr lang="en-US" dirty="0"/>
              <a:t>Bootcamp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1F800-14D8-AB4C-8C93-3A216CD7E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854242"/>
            <a:ext cx="11430000" cy="5558590"/>
          </a:xfrm>
        </p:spPr>
        <p:txBody>
          <a:bodyPr>
            <a:normAutofit fontScale="92500" lnSpcReduction="10000"/>
          </a:bodyPr>
          <a:lstStyle/>
          <a:p>
            <a:r>
              <a:rPr lang="en-US" sz="3600" dirty="0"/>
              <a:t>Videos</a:t>
            </a:r>
          </a:p>
          <a:p>
            <a:pPr lvl="1"/>
            <a:r>
              <a:rPr lang="en-US" sz="3200" dirty="0"/>
              <a:t>Posted on Canvas/edX/Piazza</a:t>
            </a:r>
          </a:p>
          <a:p>
            <a:pPr lvl="1"/>
            <a:r>
              <a:rPr lang="en-US" sz="3200" dirty="0"/>
              <a:t>Current and prior semester Bootcamp content.</a:t>
            </a:r>
          </a:p>
          <a:p>
            <a:r>
              <a:rPr lang="en-US" sz="3600" dirty="0"/>
              <a:t>Bootcamp GitHub -- </a:t>
            </a:r>
            <a:r>
              <a:rPr lang="en-US" sz="3200" dirty="0"/>
              <a:t>Public repositories</a:t>
            </a:r>
          </a:p>
          <a:p>
            <a:pPr lvl="1"/>
            <a:r>
              <a:rPr lang="en-US" sz="3200" dirty="0">
                <a:hlinkClick r:id="rId3"/>
              </a:rPr>
              <a:t>https://github.com/gt-cse-6040</a:t>
            </a:r>
            <a:endParaRPr lang="en-US" sz="3200" dirty="0"/>
          </a:p>
          <a:p>
            <a:pPr lvl="1"/>
            <a:r>
              <a:rPr lang="en-US" sz="3200" dirty="0"/>
              <a:t>Contains working and final versions of all Bootcamp materials.</a:t>
            </a:r>
          </a:p>
          <a:p>
            <a:pPr lvl="1"/>
            <a:r>
              <a:rPr lang="en-US" sz="3200" dirty="0"/>
              <a:t>Students are welcome to access the repository in read only mode.</a:t>
            </a:r>
          </a:p>
          <a:p>
            <a:r>
              <a:rPr lang="en-US" sz="3600" dirty="0"/>
              <a:t>Colab NBs</a:t>
            </a:r>
          </a:p>
          <a:p>
            <a:pPr lvl="1"/>
            <a:r>
              <a:rPr lang="en-US" sz="3200" dirty="0"/>
              <a:t>Part of GitHub site.</a:t>
            </a:r>
          </a:p>
          <a:p>
            <a:pPr lvl="1"/>
            <a:r>
              <a:rPr lang="en-US" sz="3200" dirty="0"/>
              <a:t>Class-developed content, not for grading.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8263088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26693-F096-5F48-A65C-30A043003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581331"/>
          </a:xfrm>
        </p:spPr>
        <p:txBody>
          <a:bodyPr>
            <a:normAutofit fontScale="90000"/>
          </a:bodyPr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1F800-14D8-AB4C-8C93-3A216CD7E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851647"/>
            <a:ext cx="11430000" cy="5805631"/>
          </a:xfrm>
        </p:spPr>
        <p:txBody>
          <a:bodyPr>
            <a:normAutofit/>
          </a:bodyPr>
          <a:lstStyle/>
          <a:p>
            <a:r>
              <a:rPr lang="en-US" sz="3600" dirty="0"/>
              <a:t>Course Introduction – Professor Richard Vuduc</a:t>
            </a:r>
          </a:p>
          <a:p>
            <a:r>
              <a:rPr lang="en-US" sz="3600" dirty="0"/>
              <a:t>Navigating the course web site, Piazza, and some important Canvas/edX module pages.</a:t>
            </a:r>
          </a:p>
          <a:p>
            <a:r>
              <a:rPr lang="en-US" sz="3600" dirty="0"/>
              <a:t>Common Student Questions on Exams and Homework Notebooks.</a:t>
            </a:r>
          </a:p>
          <a:p>
            <a:r>
              <a:rPr lang="en-US" sz="3600" dirty="0"/>
              <a:t>Introduction of Data Analysis in Python Bootcamp Series.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41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B72C05-48E6-5C2D-3100-0CAC092DEB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1009C-DFAC-AE4C-F975-F9F7772AC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581331"/>
          </a:xfrm>
        </p:spPr>
        <p:txBody>
          <a:bodyPr>
            <a:normAutofit fontScale="90000"/>
          </a:bodyPr>
          <a:lstStyle/>
          <a:p>
            <a:r>
              <a:rPr lang="en-US" dirty="0"/>
              <a:t>Course Materials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8F1BD6-8AB9-4AD6-6AB1-DC374B9230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851647"/>
            <a:ext cx="11430000" cy="5805631"/>
          </a:xfrm>
        </p:spPr>
        <p:txBody>
          <a:bodyPr>
            <a:normAutofit/>
          </a:bodyPr>
          <a:lstStyle/>
          <a:p>
            <a:r>
              <a:rPr lang="en-US" sz="3600" dirty="0"/>
              <a:t>Course Website </a:t>
            </a:r>
            <a:r>
              <a:rPr lang="en-US" sz="2000" dirty="0"/>
              <a:t>(</a:t>
            </a:r>
            <a:r>
              <a:rPr lang="en-US" sz="2000" dirty="0">
                <a:hlinkClick r:id="rId2"/>
              </a:rPr>
              <a:t>cse6040.gatech.edu/active/</a:t>
            </a:r>
            <a:r>
              <a:rPr lang="en-US" sz="2000" dirty="0"/>
              <a:t>)</a:t>
            </a:r>
            <a:endParaRPr lang="en-US" sz="3600" dirty="0"/>
          </a:p>
          <a:p>
            <a:pPr lvl="1"/>
            <a:r>
              <a:rPr lang="en-US" sz="3200" dirty="0"/>
              <a:t>Home Page, Announcements, Weekly Content</a:t>
            </a:r>
          </a:p>
          <a:p>
            <a:pPr lvl="1"/>
            <a:r>
              <a:rPr lang="en-US" sz="3200" dirty="0"/>
              <a:t>Logistics Pages</a:t>
            </a:r>
          </a:p>
          <a:p>
            <a:pPr lvl="1"/>
            <a:r>
              <a:rPr lang="en-US" sz="3200" dirty="0"/>
              <a:t>Exam Information Pages (when released)</a:t>
            </a:r>
          </a:p>
          <a:p>
            <a:pPr lvl="1"/>
            <a:r>
              <a:rPr lang="en-US" sz="3200" dirty="0"/>
              <a:t>Exam Prep Pages (when released)</a:t>
            </a:r>
          </a:p>
          <a:p>
            <a:pPr lvl="1"/>
            <a:r>
              <a:rPr lang="en-US" sz="3200" dirty="0"/>
              <a:t>Bootcamp Overview (schedule linked)</a:t>
            </a:r>
          </a:p>
          <a:p>
            <a:pPr lvl="1"/>
            <a:r>
              <a:rPr lang="en-US" sz="3200" dirty="0"/>
              <a:t>Guides (Honorlock, testcase, troubleshooting technical issues during exam)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66240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4B843-C01C-B0DC-A0F5-BF1C62C2E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Locations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54F03A7-F760-4321-F2A9-00B1C4FA7E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1926" y="708102"/>
            <a:ext cx="5828148" cy="539643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338933A-0508-1C2B-E7CA-280F05DE5B96}"/>
              </a:ext>
            </a:extLst>
          </p:cNvPr>
          <p:cNvSpPr txBox="1"/>
          <p:nvPr/>
        </p:nvSpPr>
        <p:spPr>
          <a:xfrm>
            <a:off x="2724150" y="6270384"/>
            <a:ext cx="71437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https://cse6040.gatech.edu/active/Logistics/1_intro_and_platforms/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5918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B38FE8-96CD-3785-DB68-EAE0F2C143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D4EEC-AB7A-9E54-B858-0D8F067008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581331"/>
          </a:xfrm>
        </p:spPr>
        <p:txBody>
          <a:bodyPr>
            <a:normAutofit fontScale="90000"/>
          </a:bodyPr>
          <a:lstStyle/>
          <a:p>
            <a:r>
              <a:rPr lang="en-US" dirty="0"/>
              <a:t>Course Materials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E2537D-846A-90F4-2EAF-72AE8F8749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851647"/>
            <a:ext cx="11430000" cy="5805631"/>
          </a:xfrm>
        </p:spPr>
        <p:txBody>
          <a:bodyPr>
            <a:normAutofit fontScale="92500"/>
          </a:bodyPr>
          <a:lstStyle/>
          <a:p>
            <a:r>
              <a:rPr lang="en-US" sz="3600" dirty="0"/>
              <a:t>Piazza – Discussion Forum</a:t>
            </a:r>
          </a:p>
          <a:p>
            <a:pPr lvl="1"/>
            <a:r>
              <a:rPr lang="en-US" sz="2800" b="1" dirty="0">
                <a:solidFill>
                  <a:srgbClr val="C00000"/>
                </a:solidFill>
              </a:rPr>
              <a:t>Only official means of course communication</a:t>
            </a:r>
          </a:p>
          <a:p>
            <a:pPr lvl="2"/>
            <a:r>
              <a:rPr lang="en-US" sz="1200" b="1" i="1" dirty="0">
                <a:solidFill>
                  <a:srgbClr val="C00000"/>
                </a:solidFill>
              </a:rPr>
              <a:t>For OSI-related academic violations, you will receive an email from Professor Vuduc or Chris directly*</a:t>
            </a:r>
          </a:p>
          <a:p>
            <a:pPr lvl="1"/>
            <a:r>
              <a:rPr lang="en-US" sz="2800" dirty="0"/>
              <a:t>Pinned Posts (Ongoing + Important)</a:t>
            </a:r>
          </a:p>
          <a:p>
            <a:pPr lvl="2"/>
            <a:r>
              <a:rPr lang="en-US" sz="2400" dirty="0"/>
              <a:t>Notebook Review Sessions – Thursdays, post @6.</a:t>
            </a:r>
          </a:p>
          <a:p>
            <a:pPr lvl="2"/>
            <a:r>
              <a:rPr lang="en-US" sz="2400" dirty="0"/>
              <a:t>Bootcamp – post @7.</a:t>
            </a:r>
          </a:p>
          <a:p>
            <a:pPr lvl="2"/>
            <a:r>
              <a:rPr lang="en-US" sz="2400" dirty="0"/>
              <a:t>TA Office Hours – post @8.</a:t>
            </a:r>
          </a:p>
          <a:p>
            <a:pPr lvl="2"/>
            <a:r>
              <a:rPr lang="en-US" sz="2400" dirty="0"/>
              <a:t>Homework Notebook Posts – All questions</a:t>
            </a:r>
          </a:p>
          <a:p>
            <a:pPr lvl="1"/>
            <a:r>
              <a:rPr lang="en-US" sz="2800" dirty="0"/>
              <a:t>Public and Private posts</a:t>
            </a:r>
          </a:p>
          <a:p>
            <a:pPr lvl="2"/>
            <a:r>
              <a:rPr lang="en-US" sz="2400" dirty="0"/>
              <a:t>We encourage students to make </a:t>
            </a:r>
            <a:r>
              <a:rPr lang="en-US" sz="2400" u="sng" dirty="0"/>
              <a:t>public</a:t>
            </a:r>
            <a:r>
              <a:rPr lang="en-US" sz="2400" dirty="0"/>
              <a:t> posts, to encourage student discussion and collaboration.</a:t>
            </a:r>
          </a:p>
          <a:p>
            <a:pPr lvl="2"/>
            <a:r>
              <a:rPr lang="en-US" sz="2400" dirty="0"/>
              <a:t>Actual notebook code, as part of questions for TAs, must be posted privately.</a:t>
            </a:r>
          </a:p>
          <a:p>
            <a:pPr lvl="2"/>
            <a:r>
              <a:rPr lang="en-US" sz="2400" b="1" dirty="0"/>
              <a:t>Order</a:t>
            </a:r>
            <a:r>
              <a:rPr lang="en-US" sz="2400" dirty="0"/>
              <a:t>: </a:t>
            </a:r>
            <a:r>
              <a:rPr lang="en-US" sz="2200" dirty="0"/>
              <a:t>Pinned post -&gt; public post -&gt; private post</a:t>
            </a:r>
          </a:p>
          <a:p>
            <a:pPr lvl="3"/>
            <a:r>
              <a:rPr lang="en-US" sz="2200" dirty="0"/>
              <a:t>TAs can and probably will still reply to public posts(or thumbs up a good answer)</a:t>
            </a:r>
          </a:p>
          <a:p>
            <a:pPr lvl="2"/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Private posts must be to </a:t>
            </a:r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all instructors</a:t>
            </a:r>
            <a:endParaRPr lang="en-US" sz="2400" dirty="0">
              <a:solidFill>
                <a:schemeClr val="accent2">
                  <a:lumMod val="75000"/>
                </a:schemeClr>
              </a:solidFill>
            </a:endParaRPr>
          </a:p>
          <a:p>
            <a:pPr lvl="2"/>
            <a:endParaRPr lang="en-US" sz="2400" dirty="0"/>
          </a:p>
          <a:p>
            <a:pPr lvl="1"/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1457600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09D2C3-964F-8DDC-829D-C1037E0766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C1FAE-C675-BFD3-9F7D-6E8A1863D7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581331"/>
          </a:xfrm>
        </p:spPr>
        <p:txBody>
          <a:bodyPr>
            <a:normAutofit fontScale="90000"/>
          </a:bodyPr>
          <a:lstStyle/>
          <a:p>
            <a:r>
              <a:rPr lang="en-US" dirty="0"/>
              <a:t>Course Materials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311CA0-7F59-D561-BEDE-A65950216C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851647"/>
            <a:ext cx="11430000" cy="5805631"/>
          </a:xfrm>
        </p:spPr>
        <p:txBody>
          <a:bodyPr>
            <a:normAutofit fontScale="92500" lnSpcReduction="10000"/>
          </a:bodyPr>
          <a:lstStyle/>
          <a:p>
            <a:r>
              <a:rPr lang="en-US" sz="3500" dirty="0"/>
              <a:t>Canvas/edX – Learning Management System (“LMS”)</a:t>
            </a:r>
          </a:p>
          <a:p>
            <a:pPr lvl="1"/>
            <a:r>
              <a:rPr lang="en-US" sz="3000" dirty="0"/>
              <a:t>Main entry point for all assignments</a:t>
            </a:r>
          </a:p>
          <a:p>
            <a:pPr lvl="2"/>
            <a:r>
              <a:rPr lang="en-US" sz="2800" dirty="0"/>
              <a:t>Must access each assignment from here first</a:t>
            </a:r>
          </a:p>
          <a:p>
            <a:pPr lvl="1"/>
            <a:r>
              <a:rPr lang="en-US" sz="3000" dirty="0"/>
              <a:t>Where most course videos and related content are</a:t>
            </a:r>
          </a:p>
          <a:p>
            <a:pPr lvl="1"/>
            <a:r>
              <a:rPr lang="en-US" sz="3000" dirty="0"/>
              <a:t>Syllabus and Schedule (link to course website)</a:t>
            </a:r>
          </a:p>
          <a:p>
            <a:pPr lvl="1"/>
            <a:r>
              <a:rPr lang="en-US" sz="3000" dirty="0"/>
              <a:t>Common Student Questions Video</a:t>
            </a:r>
          </a:p>
          <a:p>
            <a:pPr lvl="1"/>
            <a:r>
              <a:rPr lang="en-US" sz="3000" dirty="0"/>
              <a:t>Introduction to Vocareum Video</a:t>
            </a:r>
          </a:p>
          <a:p>
            <a:pPr lvl="1"/>
            <a:r>
              <a:rPr lang="en-US" sz="3200" dirty="0"/>
              <a:t>Test Case Variables Pages -- Quiz and Videos</a:t>
            </a:r>
          </a:p>
          <a:p>
            <a:pPr lvl="2"/>
            <a:r>
              <a:rPr lang="en-US" sz="2800" b="1" dirty="0">
                <a:highlight>
                  <a:srgbClr val="FFFF00"/>
                </a:highlight>
              </a:rPr>
              <a:t>It is not possible to emphasize enough:</a:t>
            </a:r>
          </a:p>
          <a:p>
            <a:pPr lvl="2"/>
            <a:r>
              <a:rPr lang="en-US" sz="2800" b="1" dirty="0">
                <a:highlight>
                  <a:srgbClr val="FFFF00"/>
                </a:highlight>
              </a:rPr>
              <a:t>HOW IMPORTANT IT IS FOR ALL STUDENTS TO UNDERSTAND THE CONTENT IN THESE PAGES AND VIDEOS.</a:t>
            </a:r>
          </a:p>
          <a:p>
            <a:pPr lvl="2"/>
            <a:r>
              <a:rPr lang="en-US" sz="2800" b="1" dirty="0">
                <a:highlight>
                  <a:srgbClr val="FFFF00"/>
                </a:highlight>
              </a:rPr>
              <a:t>YOUR SUCCESS ON EXAMS IS DIRECTLY RELATED TO YOUR ABILITY TO TROUBLESHOOT YOUR CODE, USING THE TECHNIQUES PROVIDED IN THESE VIDEOS.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99211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7F5C70-88B7-6D53-FB8C-B4489E3614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5C5C3-DFF4-BAD3-906C-4D55E133C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581331"/>
          </a:xfrm>
        </p:spPr>
        <p:txBody>
          <a:bodyPr>
            <a:normAutofit fontScale="90000"/>
          </a:bodyPr>
          <a:lstStyle/>
          <a:p>
            <a:r>
              <a:rPr lang="en-US" dirty="0"/>
              <a:t>Common Student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C68B8-C5F4-5DC6-DE13-DD0B8FA259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782053"/>
            <a:ext cx="11430000" cy="5875225"/>
          </a:xfrm>
        </p:spPr>
        <p:txBody>
          <a:bodyPr>
            <a:normAutofit/>
          </a:bodyPr>
          <a:lstStyle/>
          <a:p>
            <a:r>
              <a:rPr lang="en-US" sz="3600" dirty="0"/>
              <a:t>Exam Information</a:t>
            </a:r>
            <a:r>
              <a:rPr lang="en-US" sz="2400" i="1" dirty="0"/>
              <a:t> (aka </a:t>
            </a:r>
            <a:r>
              <a:rPr lang="en-US" sz="2400" i="1" dirty="0">
                <a:hlinkClick r:id="rId2"/>
              </a:rPr>
              <a:t>"Exam Rules &amp; Policies"</a:t>
            </a:r>
            <a:r>
              <a:rPr lang="en-US" sz="2400" i="1" dirty="0"/>
              <a:t>)</a:t>
            </a:r>
          </a:p>
          <a:p>
            <a:pPr lvl="1"/>
            <a:r>
              <a:rPr lang="en-US" sz="2800" dirty="0"/>
              <a:t>Exams are open note and open internet.</a:t>
            </a:r>
          </a:p>
          <a:p>
            <a:pPr lvl="1"/>
            <a:r>
              <a:rPr lang="en-US" sz="2800" dirty="0"/>
              <a:t>Notes in any format are acceptable (digital, paper, etc.)</a:t>
            </a:r>
          </a:p>
          <a:p>
            <a:pPr lvl="1"/>
            <a:r>
              <a:rPr lang="en-US" sz="2800" dirty="0"/>
              <a:t>AI tools and active collaboration during the exam </a:t>
            </a:r>
            <a:r>
              <a:rPr lang="en-US" sz="2800" b="1" dirty="0"/>
              <a:t>are not permitted</a:t>
            </a:r>
            <a:r>
              <a:rPr lang="en-US" sz="2800" dirty="0"/>
              <a:t>. See the course web site for specifics, including </a:t>
            </a:r>
            <a:r>
              <a:rPr lang="en-US" sz="2800" dirty="0">
                <a:hlinkClick r:id="rId3"/>
              </a:rPr>
              <a:t>AI search policy</a:t>
            </a:r>
            <a:r>
              <a:rPr lang="en-US" sz="2800" dirty="0"/>
              <a:t>.</a:t>
            </a:r>
          </a:p>
          <a:p>
            <a:pPr lvl="1"/>
            <a:r>
              <a:rPr lang="en-US" sz="2800" dirty="0"/>
              <a:t>The exam window is open for 5 days, generally Friday morning to Wednesday morning, Eastern Time. See the course schedule for specific dates and times. </a:t>
            </a:r>
          </a:p>
          <a:p>
            <a:pPr lvl="1"/>
            <a:r>
              <a:rPr lang="en-US" sz="2800" dirty="0"/>
              <a:t>Times are </a:t>
            </a:r>
            <a:r>
              <a:rPr lang="en-US" sz="2800" b="1" dirty="0"/>
              <a:t>listed in UTC</a:t>
            </a:r>
            <a:r>
              <a:rPr lang="en-US" sz="2800" dirty="0"/>
              <a:t>, so ensure that you convert correctly from UTC to your local time zone.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99111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30F5A7-D945-729F-66C7-8DD07171B9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DFD03-E12E-DF5E-D3E9-FBF953DFC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581331"/>
          </a:xfrm>
        </p:spPr>
        <p:txBody>
          <a:bodyPr>
            <a:normAutofit fontScale="90000"/>
          </a:bodyPr>
          <a:lstStyle/>
          <a:p>
            <a:r>
              <a:rPr lang="en-US" dirty="0"/>
              <a:t>Common Student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41623E-C4CD-85BC-99BA-E86CBADBF0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782053"/>
            <a:ext cx="11430000" cy="6075947"/>
          </a:xfrm>
        </p:spPr>
        <p:txBody>
          <a:bodyPr>
            <a:normAutofit fontScale="92500" lnSpcReduction="10000"/>
          </a:bodyPr>
          <a:lstStyle/>
          <a:p>
            <a:r>
              <a:rPr lang="en-US" sz="3600" dirty="0"/>
              <a:t>Exam Information</a:t>
            </a:r>
          </a:p>
          <a:p>
            <a:pPr lvl="1"/>
            <a:r>
              <a:rPr lang="en-US" sz="3200" dirty="0"/>
              <a:t>The exams are generally 3.5-4 hours long.</a:t>
            </a:r>
          </a:p>
          <a:p>
            <a:pPr lvl="1"/>
            <a:r>
              <a:rPr lang="en-US" sz="3200" dirty="0"/>
              <a:t>Students open the exam and have the time length to complete the exam, in a single sitting.</a:t>
            </a:r>
          </a:p>
          <a:p>
            <a:pPr lvl="1"/>
            <a:r>
              <a:rPr lang="en-US" sz="3200" dirty="0"/>
              <a:t>Students can take the exam at any time during the exam window.</a:t>
            </a:r>
          </a:p>
          <a:p>
            <a:pPr lvl="1"/>
            <a:r>
              <a:rPr lang="en-US" sz="3200" dirty="0"/>
              <a:t>One thing to note on the exam window:</a:t>
            </a:r>
          </a:p>
          <a:p>
            <a:pPr lvl="2"/>
            <a:r>
              <a:rPr lang="en-US" sz="2800" dirty="0"/>
              <a:t>The exam window closes for everyone at the specified time, whether or not you have completed the exam.</a:t>
            </a:r>
          </a:p>
          <a:p>
            <a:pPr lvl="2"/>
            <a:r>
              <a:rPr lang="en-US" sz="2800" dirty="0"/>
              <a:t>While the exam length may be 4 hours, if you start the exam only 3 hours before the window closes, you will only have 3 hours to complete the exam.</a:t>
            </a:r>
          </a:p>
          <a:p>
            <a:pPr lvl="2"/>
            <a:r>
              <a:rPr lang="en-US" sz="2800" dirty="0"/>
              <a:t>If you are taking your exam when the exam window closes, Vocareum will not shut down for you, but you will no longer be able to SUBMIT your exam for grading. </a:t>
            </a:r>
          </a:p>
          <a:p>
            <a:pPr lvl="1"/>
            <a:endParaRPr lang="en-US" sz="32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6161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B81C97-999A-2AA4-1A1A-EFC9D717E8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5085F-7034-385B-6E53-28EF40A3B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581331"/>
          </a:xfrm>
        </p:spPr>
        <p:txBody>
          <a:bodyPr>
            <a:normAutofit fontScale="90000"/>
          </a:bodyPr>
          <a:lstStyle/>
          <a:p>
            <a:r>
              <a:rPr lang="en-US" dirty="0"/>
              <a:t>Common Student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E3814D-811E-E716-9974-419CD155E2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851647"/>
            <a:ext cx="11430000" cy="5805631"/>
          </a:xfrm>
        </p:spPr>
        <p:txBody>
          <a:bodyPr>
            <a:normAutofit fontScale="92500" lnSpcReduction="20000"/>
          </a:bodyPr>
          <a:lstStyle/>
          <a:p>
            <a:r>
              <a:rPr lang="en-US" sz="3600" dirty="0"/>
              <a:t>Exam Information</a:t>
            </a:r>
          </a:p>
          <a:p>
            <a:pPr lvl="1"/>
            <a:r>
              <a:rPr lang="en-US" sz="3200" dirty="0"/>
              <a:t>Exams and Homework notebooks have </a:t>
            </a:r>
            <a:r>
              <a:rPr lang="en-US" sz="3200" dirty="0">
                <a:highlight>
                  <a:srgbClr val="FFFF00"/>
                </a:highlight>
              </a:rPr>
              <a:t>UNLIMITED SUBMISSIONS.</a:t>
            </a:r>
          </a:p>
          <a:p>
            <a:pPr lvl="1"/>
            <a:r>
              <a:rPr lang="en-US" sz="3200" dirty="0">
                <a:highlight>
                  <a:srgbClr val="00FF00"/>
                </a:highlight>
              </a:rPr>
              <a:t>In other words, you can submit as often as you want.</a:t>
            </a:r>
          </a:p>
          <a:p>
            <a:pPr lvl="1"/>
            <a:r>
              <a:rPr lang="en-US" sz="3200" dirty="0"/>
              <a:t>We </a:t>
            </a:r>
            <a:r>
              <a:rPr lang="en-US" sz="3200" dirty="0">
                <a:highlight>
                  <a:srgbClr val="FFFF00"/>
                </a:highlight>
              </a:rPr>
              <a:t>ENCOURAGE students to submit AFTER EVERY EXAM EXERCISE, </a:t>
            </a:r>
            <a:r>
              <a:rPr lang="en-US" sz="3200" dirty="0"/>
              <a:t>because it locks in points earned.</a:t>
            </a:r>
          </a:p>
          <a:p>
            <a:pPr lvl="1"/>
            <a:r>
              <a:rPr lang="en-US" sz="3200" dirty="0"/>
              <a:t>SUBMIT “early and often.”</a:t>
            </a:r>
          </a:p>
          <a:p>
            <a:pPr lvl="1"/>
            <a:r>
              <a:rPr lang="en-US" sz="3200" dirty="0"/>
              <a:t>Please don’t be that student who only submits once, at the very end of the exam, because you may not receive the points that you expect.</a:t>
            </a:r>
          </a:p>
          <a:p>
            <a:r>
              <a:rPr lang="en-US" sz="3600" dirty="0"/>
              <a:t>Homework Notebook Information</a:t>
            </a:r>
          </a:p>
          <a:p>
            <a:pPr lvl="1"/>
            <a:r>
              <a:rPr lang="en-US" sz="3200" dirty="0"/>
              <a:t>Homework notebooks also have </a:t>
            </a:r>
            <a:r>
              <a:rPr lang="en-US" sz="3200" dirty="0">
                <a:highlight>
                  <a:srgbClr val="FFFF00"/>
                </a:highlight>
              </a:rPr>
              <a:t>UNLIMITED SUBMISSIONS, up to the (extended) due date.</a:t>
            </a:r>
          </a:p>
          <a:p>
            <a:pPr lvl="1"/>
            <a:r>
              <a:rPr lang="en-US" sz="3200" dirty="0"/>
              <a:t>See the course syllabus for specifics.</a:t>
            </a:r>
          </a:p>
        </p:txBody>
      </p:sp>
    </p:spTree>
    <p:extLst>
      <p:ext uri="{BB962C8B-B14F-4D97-AF65-F5344CB8AC3E}">
        <p14:creationId xmlns:p14="http://schemas.microsoft.com/office/powerpoint/2010/main" val="414624384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D05FD86A852F64FBDC13C539F7C3996" ma:contentTypeVersion="2" ma:contentTypeDescription="Create a new document." ma:contentTypeScope="" ma:versionID="7fa6374b959396556047d47b5918b287">
  <xsd:schema xmlns:xsd="http://www.w3.org/2001/XMLSchema" xmlns:xs="http://www.w3.org/2001/XMLSchema" xmlns:p="http://schemas.microsoft.com/office/2006/metadata/properties" xmlns:ns2="a6556677-8777-4dc9-bde5-319ad1a2900e" targetNamespace="http://schemas.microsoft.com/office/2006/metadata/properties" ma:root="true" ma:fieldsID="41ba127964e0f0134b8422c672bfe180" ns2:_="">
    <xsd:import namespace="a6556677-8777-4dc9-bde5-319ad1a2900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556677-8777-4dc9-bde5-319ad1a2900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B50B3C7-5CF9-4313-AC40-80052A3B5180}">
  <ds:schemaRefs>
    <ds:schemaRef ds:uri="http://purl.org/dc/dcmitype/"/>
    <ds:schemaRef ds:uri="http://schemas.openxmlformats.org/package/2006/metadata/core-properties"/>
    <ds:schemaRef ds:uri="http://purl.org/dc/terms/"/>
    <ds:schemaRef ds:uri="http://www.w3.org/XML/1998/namespace"/>
    <ds:schemaRef ds:uri="a6556677-8777-4dc9-bde5-319ad1a2900e"/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675D78BE-F6D9-451D-8C9B-B834CB31A8F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6532EB1-2404-43C0-B07B-80D0F14D2B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6556677-8777-4dc9-bde5-319ad1a2900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2015_editable_slide_template</Template>
  <TotalTime>2632</TotalTime>
  <Words>1333</Words>
  <Application>Microsoft Macintosh PowerPoint</Application>
  <PresentationFormat>Widescreen</PresentationFormat>
  <Paragraphs>132</Paragraphs>
  <Slides>17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17</vt:i4>
      </vt:variant>
    </vt:vector>
  </HeadingPairs>
  <TitlesOfParts>
    <vt:vector size="27" baseType="lpstr">
      <vt:lpstr>Arial</vt:lpstr>
      <vt:lpstr>Calibri</vt:lpstr>
      <vt:lpstr>Helvetica</vt:lpstr>
      <vt:lpstr>Helvetica Light</vt:lpstr>
      <vt:lpstr>Helvetica Neue</vt:lpstr>
      <vt:lpstr>Roboto</vt:lpstr>
      <vt:lpstr>Roboto Condensed Light</vt:lpstr>
      <vt:lpstr>Custom Design</vt:lpstr>
      <vt:lpstr>1_Custom Design</vt:lpstr>
      <vt:lpstr>2_Custom Design</vt:lpstr>
      <vt:lpstr>CSE 6040/x Course Introduction Session</vt:lpstr>
      <vt:lpstr>Agenda</vt:lpstr>
      <vt:lpstr>Course Materials</vt:lpstr>
      <vt:lpstr>Locations</vt:lpstr>
      <vt:lpstr>Course Materials</vt:lpstr>
      <vt:lpstr>Course Materials</vt:lpstr>
      <vt:lpstr>Common Student Questions</vt:lpstr>
      <vt:lpstr>Common Student Questions</vt:lpstr>
      <vt:lpstr>Common Student Questions</vt:lpstr>
      <vt:lpstr>Exam Rule Callouts</vt:lpstr>
      <vt:lpstr>Bootcamp Introduction</vt:lpstr>
      <vt:lpstr>Bootcamp Purpose</vt:lpstr>
      <vt:lpstr>Bootcamp Intro Topics</vt:lpstr>
      <vt:lpstr>Bootcamp Conduct</vt:lpstr>
      <vt:lpstr>Bootcamp Conduct</vt:lpstr>
      <vt:lpstr>Should I Attend the Bootcamp?</vt:lpstr>
      <vt:lpstr>Bootcamp 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Kinkade, Chris</cp:lastModifiedBy>
  <cp:revision>395</cp:revision>
  <dcterms:created xsi:type="dcterms:W3CDTF">2016-03-09T16:46:53Z</dcterms:created>
  <dcterms:modified xsi:type="dcterms:W3CDTF">2026-01-13T23:15:10Z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0x010100FD05FD86A852F64FBDC13C539F7C3996</vt:lpwstr>
  </property>
</Properties>
</file>

<file path=docProps/thumbnail.jpeg>
</file>